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5" r:id="rId7"/>
    <p:sldId id="266" r:id="rId8"/>
    <p:sldId id="267" r:id="rId9"/>
    <p:sldId id="262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8507B-2B50-D727-196E-7DE98A8C4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E8F77-B847-190C-4454-FA4AA447A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704EE-7959-0F58-D85B-EAEF151D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E342C-FC1B-61EB-0BB1-69B561ABB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D7D54-E7C9-AEEF-76DB-327E5FFE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5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E3218-6932-B2DE-B68C-E59F3C4BF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B175D4-48F9-CC2D-9C17-7DA1EBFC41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34754-473F-4906-74DE-B4B6608F2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CFCB2-D89C-3377-2F25-081726E7E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2C7F8-CF34-2E77-1B20-5DD5D0100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44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AFD994-EF1B-F22D-D944-9B6D94DEAC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1CA4EA-5517-94F8-EFD6-5414E2A733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2670F-9C1C-38FA-4C14-B9D338822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DAA58-02C1-FA59-8FEC-4BABE6916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661D8-184E-FEC2-66C4-4A755881A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4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46C87-291B-4AA4-8AE6-F2D7B5269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32350-0205-B00A-6847-242F55A0B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CCBDD-540C-49C7-F54E-34ABFFE83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8CEFF-9FF5-CB7F-78B2-FF6A5C2B9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EB23F-FCE1-F7A9-FF7E-8C2D2D5F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8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67EAD-CAC4-4001-3FA1-728BBDB2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B5EA2-84DF-2297-CB87-366752565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B79FA-33E4-5E3F-926A-745C2A2E6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EB6A1-FF1B-D09D-6B0F-4980DD2C5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CD714-FF60-17F5-CAE2-636F95D5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3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A6C53-8C36-256B-D3A8-11874B11A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4F916-4B0E-8EB3-17D2-9A6C58F16B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F4697-4820-F384-3AB8-E4F16C735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EA61D-3784-0ADA-BE9F-B54690F8B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572F5-9B19-2D86-364F-2E1994C5B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D641C3-EF0C-D254-0545-DD362960E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7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C242B-80A7-6457-22D9-7C212D6D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FC72C-444D-A940-6DFC-122D56219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1A0C5-A9E7-31A4-7D98-7F4DA0A53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5F0ABE-738A-79A9-87C1-46D985AD1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E9DE0-DAEA-99D8-6985-F2B2830A0F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566CBD-099C-5B10-6E68-43BA11651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5B1BD8-B376-A810-DDB1-0433EB961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3FC5BC-D1AA-8BA5-148D-B94E0051D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36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D7910-511C-A8BE-FE3F-8E0E14AB2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2245C9-8434-DDB5-DB58-3AD0E0F95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B4E851-44EB-93CD-A2F6-160941B2E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7EE16-CFEB-E5A5-1040-4C50FBEC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4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305F7-2FC8-0CE1-FDCD-26BE948B5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2FB280-D287-032C-4952-242646FEA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C54814-AD16-1FB5-10E2-C0B71B362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43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DB305-E252-7EB7-6F78-25E6BCC67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A67E9-9043-0761-61D2-3DCC420D9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A47D17-6CA5-0768-A7BB-93BDB0622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C04F4F-AAE7-A069-2E54-4F210384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6730B-9A7C-098A-DFFE-DDFC0CE8B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0A750-F577-02E6-37BC-625BE576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87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378D8-E44F-76D2-495B-97F8AA242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C11555-2B75-D335-CCE6-3E15C9C9E4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01D73-1E3D-5370-32F9-122990AE5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A54F3-CCDD-57E0-6599-617A98296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248704-52D3-DEDA-96D1-F19E1C91E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58993-52B4-47AB-59B9-B12EA4944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896B24-A743-5FF0-918F-37304EC8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916CF-2C2A-AD15-7030-B09F91F34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3EB7B-6E3B-F101-B691-9C5AA3278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86767D-4CD9-45C1-AD24-012A8EB0B84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7445B-CF32-7B88-A6F0-AE44C72514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A5F70-37C9-B59D-502E-874C0CD6E2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A8E32D-DF26-4BEC-B752-1CEF08A6B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1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6CB260-D0F6-42E3-FD63-8840844BE2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" r="2" b="2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1564C9-0DD4-E067-BF1B-38A477E8A721}"/>
              </a:ext>
            </a:extLst>
          </p:cNvPr>
          <p:cNvSpPr txBox="1"/>
          <p:nvPr/>
        </p:nvSpPr>
        <p:spPr>
          <a:xfrm>
            <a:off x="-6588" y="0"/>
            <a:ext cx="51193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Why is There Suffering</a:t>
            </a:r>
          </a:p>
        </p:txBody>
      </p:sp>
    </p:spTree>
    <p:extLst>
      <p:ext uri="{BB962C8B-B14F-4D97-AF65-F5344CB8AC3E}">
        <p14:creationId xmlns:p14="http://schemas.microsoft.com/office/powerpoint/2010/main" val="3383946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F86166-E2EA-1AB6-D5EE-1A79B0295E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4536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9F5127-1547-502C-7688-417540FF9068}"/>
              </a:ext>
            </a:extLst>
          </p:cNvPr>
          <p:cNvSpPr txBox="1"/>
          <p:nvPr/>
        </p:nvSpPr>
        <p:spPr>
          <a:xfrm>
            <a:off x="-6588" y="0"/>
            <a:ext cx="610258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Philippians 4:4-7</a:t>
            </a:r>
          </a:p>
          <a:p>
            <a:pPr algn="ctr"/>
            <a:r>
              <a:rPr lang="en-US" sz="4000" b="1" baseline="300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6 </a:t>
            </a:r>
            <a:r>
              <a:rPr lang="en-US" sz="4000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…but in everything by prayer and pleading with thanksgiving let your requests be made known to God. </a:t>
            </a:r>
            <a:r>
              <a:rPr lang="en-US" sz="4000" b="1" baseline="300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7 </a:t>
            </a:r>
            <a:r>
              <a:rPr lang="en-US" sz="4000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And the peace of God, which surpasses all comprehension, will guard your hearts and minds in Christ Jesus.</a:t>
            </a:r>
          </a:p>
        </p:txBody>
      </p:sp>
    </p:spTree>
    <p:extLst>
      <p:ext uri="{BB962C8B-B14F-4D97-AF65-F5344CB8AC3E}">
        <p14:creationId xmlns:p14="http://schemas.microsoft.com/office/powerpoint/2010/main" val="254960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7334-570B-D751-E7CA-E50CE5581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Romans 8:18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F5D95-B963-95D6-8AF1-BD3DC8770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1" baseline="30000" dirty="0"/>
              <a:t>18 </a:t>
            </a:r>
            <a:r>
              <a:rPr lang="en-US" sz="5400" dirty="0"/>
              <a:t>For I consider that the sufferings of this present time are not worthy </a:t>
            </a:r>
            <a:r>
              <a:rPr lang="en-US" sz="5400" i="1" dirty="0"/>
              <a:t>to be</a:t>
            </a:r>
            <a:r>
              <a:rPr lang="en-US" sz="5400" dirty="0"/>
              <a:t> compared with the glory that is to be revealed to us.</a:t>
            </a:r>
          </a:p>
        </p:txBody>
      </p:sp>
    </p:spTree>
    <p:extLst>
      <p:ext uri="{BB962C8B-B14F-4D97-AF65-F5344CB8AC3E}">
        <p14:creationId xmlns:p14="http://schemas.microsoft.com/office/powerpoint/2010/main" val="161909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E736-EB01-CFA1-BEF2-9B71EDD24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D7DCE-48F4-3647-8E4C-B8A7D1EA3D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0EAAAC-47D6-12C2-A7A3-1BA48E23DF70}"/>
              </a:ext>
            </a:extLst>
          </p:cNvPr>
          <p:cNvSpPr txBox="1"/>
          <p:nvPr/>
        </p:nvSpPr>
        <p:spPr>
          <a:xfrm>
            <a:off x="0" y="0"/>
            <a:ext cx="12192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Why is There Suffering in the World Today?</a:t>
            </a:r>
          </a:p>
        </p:txBody>
      </p:sp>
    </p:spTree>
    <p:extLst>
      <p:ext uri="{BB962C8B-B14F-4D97-AF65-F5344CB8AC3E}">
        <p14:creationId xmlns:p14="http://schemas.microsoft.com/office/powerpoint/2010/main" val="332540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3792-62A6-946F-7B82-503E82836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Origin of Suffering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85089-B620-4D91-73DC-1BCE9F16C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b="1" dirty="0"/>
              <a:t>Genesis 3:17-19 (NASB)</a:t>
            </a:r>
          </a:p>
          <a:p>
            <a:r>
              <a:rPr lang="en-US" sz="4000" b="1" baseline="30000" dirty="0"/>
              <a:t>17 </a:t>
            </a:r>
            <a:r>
              <a:rPr lang="en-US" sz="4000" dirty="0"/>
              <a:t>Then to Adam He said, “Because you have listened to the voice of your wife, and have eaten from the tree about which I commanded you, saying, ‘You shall not eat from it’; </a:t>
            </a:r>
            <a:r>
              <a:rPr lang="en-US" sz="4000" b="1" u="sng" dirty="0">
                <a:solidFill>
                  <a:srgbClr val="0070C0"/>
                </a:solidFill>
              </a:rPr>
              <a:t>Cursed is the ground</a:t>
            </a:r>
            <a:r>
              <a:rPr lang="en-US" sz="4000" dirty="0"/>
              <a:t> …; With </a:t>
            </a:r>
            <a:r>
              <a:rPr lang="en-US" sz="4000" b="1" u="sng" dirty="0">
                <a:solidFill>
                  <a:srgbClr val="0070C0"/>
                </a:solidFill>
              </a:rPr>
              <a:t>hard labor </a:t>
            </a:r>
            <a:r>
              <a:rPr lang="en-US" sz="4000" dirty="0"/>
              <a:t>…</a:t>
            </a:r>
            <a:r>
              <a:rPr lang="en-US" sz="4000" b="1" baseline="30000" dirty="0"/>
              <a:t>18 </a:t>
            </a:r>
            <a:r>
              <a:rPr lang="en-US" sz="4000" dirty="0"/>
              <a:t>Both </a:t>
            </a:r>
            <a:r>
              <a:rPr lang="en-US" sz="4000" b="1" u="sng" dirty="0">
                <a:solidFill>
                  <a:srgbClr val="0070C0"/>
                </a:solidFill>
              </a:rPr>
              <a:t>thorns and thistles </a:t>
            </a:r>
            <a:r>
              <a:rPr lang="en-US" sz="4000" dirty="0"/>
              <a:t>…</a:t>
            </a:r>
            <a:r>
              <a:rPr lang="en-US" sz="4000" b="1" baseline="30000" dirty="0"/>
              <a:t>19 </a:t>
            </a:r>
            <a:r>
              <a:rPr lang="en-US" sz="4000" dirty="0"/>
              <a:t>By the </a:t>
            </a:r>
            <a:r>
              <a:rPr lang="en-US" sz="4000" b="1" u="sng" dirty="0">
                <a:solidFill>
                  <a:srgbClr val="0070C0"/>
                </a:solidFill>
              </a:rPr>
              <a:t>sweat of your face </a:t>
            </a:r>
            <a:r>
              <a:rPr lang="en-US" sz="4000" dirty="0"/>
              <a:t>…shall eat bread,…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4322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F2685-3717-7352-A73F-1F2B662B2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Christ Suffered Also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392D-B47B-022C-DF72-2CB377BE2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dirty="0"/>
              <a:t>1 Peter 3:18 (NASB)</a:t>
            </a:r>
          </a:p>
          <a:p>
            <a:r>
              <a:rPr lang="en-US" sz="4800" b="1" baseline="30000" dirty="0"/>
              <a:t>18 </a:t>
            </a:r>
            <a:r>
              <a:rPr lang="en-US" sz="4800" dirty="0"/>
              <a:t>For </a:t>
            </a:r>
            <a:r>
              <a:rPr lang="en-US" sz="4800" b="1" u="sng" dirty="0">
                <a:solidFill>
                  <a:srgbClr val="0070C0"/>
                </a:solidFill>
              </a:rPr>
              <a:t>Christ also suffered </a:t>
            </a:r>
            <a:r>
              <a:rPr lang="en-US" sz="4800" dirty="0"/>
              <a:t>for sins once for all </a:t>
            </a:r>
            <a:r>
              <a:rPr lang="en-US" sz="4800" i="1" dirty="0"/>
              <a:t>time, the</a:t>
            </a:r>
            <a:r>
              <a:rPr lang="en-US" sz="4800" dirty="0"/>
              <a:t> just for </a:t>
            </a:r>
            <a:r>
              <a:rPr lang="en-US" sz="4800" i="1" dirty="0"/>
              <a:t>the</a:t>
            </a:r>
            <a:r>
              <a:rPr lang="en-US" sz="4800" dirty="0"/>
              <a:t> unjust, so that He might bring us to God, having been put to death in the flesh, but made alive in the spirit;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2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8E4CC-6B37-5874-ADEB-A4EF5BF96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dirty="0"/>
              <a:t>He Weeps in Our Suffering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40028-DB49-C992-35A6-2EB0C2DDA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/>
              <a:t>John 11:33-35 (NASB)</a:t>
            </a:r>
          </a:p>
          <a:p>
            <a:r>
              <a:rPr lang="en-US" sz="4000" b="1" baseline="30000" dirty="0"/>
              <a:t>33 </a:t>
            </a:r>
            <a:r>
              <a:rPr lang="en-US" sz="4000" dirty="0"/>
              <a:t>Therefore when Jesus saw her weeping, and the Jews who came with her </a:t>
            </a:r>
            <a:r>
              <a:rPr lang="en-US" sz="4000" i="1" dirty="0"/>
              <a:t>also</a:t>
            </a:r>
            <a:r>
              <a:rPr lang="en-US" sz="4000" dirty="0"/>
              <a:t> weeping, </a:t>
            </a:r>
            <a:r>
              <a:rPr lang="en-US" sz="4000" b="1" u="sng" dirty="0">
                <a:solidFill>
                  <a:srgbClr val="0070C0"/>
                </a:solidFill>
              </a:rPr>
              <a:t>He was deeply moved </a:t>
            </a:r>
            <a:r>
              <a:rPr lang="en-US" sz="4000" dirty="0"/>
              <a:t>in spirit and was troubled, </a:t>
            </a:r>
            <a:r>
              <a:rPr lang="en-US" sz="4000" b="1" baseline="30000" dirty="0"/>
              <a:t>34 </a:t>
            </a:r>
            <a:r>
              <a:rPr lang="en-US" sz="4000" dirty="0"/>
              <a:t>and He said, “Where have you laid him?” They *said to Him, “Lord, come and see.” </a:t>
            </a:r>
            <a:r>
              <a:rPr lang="en-US" sz="4000" b="1" baseline="30000" dirty="0"/>
              <a:t>35 </a:t>
            </a:r>
            <a:r>
              <a:rPr lang="en-US" sz="4000" b="1" u="sng" dirty="0">
                <a:solidFill>
                  <a:srgbClr val="0070C0"/>
                </a:solidFill>
              </a:rPr>
              <a:t>Jesus wept</a:t>
            </a:r>
            <a:r>
              <a:rPr lang="en-US" sz="4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75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1CCC0-EAAF-6745-6790-37D1C6CFF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We Have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7920B-CBB7-34CC-6CC5-43CA885D9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dirty="0"/>
              <a:t>1 John 2:1 (NASB)</a:t>
            </a:r>
          </a:p>
          <a:p>
            <a:r>
              <a:rPr lang="en-US" sz="4800" b="1" dirty="0"/>
              <a:t>2 </a:t>
            </a:r>
            <a:r>
              <a:rPr lang="en-US" sz="4800" dirty="0"/>
              <a:t>My little children, I am writing these things to you so that you may not sin. And if anyone sins, </a:t>
            </a:r>
            <a:r>
              <a:rPr lang="en-US" sz="4800" b="1" u="sng" dirty="0">
                <a:solidFill>
                  <a:srgbClr val="0070C0"/>
                </a:solidFill>
              </a:rPr>
              <a:t>we have an Advocate </a:t>
            </a:r>
            <a:r>
              <a:rPr lang="en-US" sz="4800" dirty="0"/>
              <a:t>with the Father, Jesus Christ the righteous;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49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72340-FEBC-2B10-2D7A-25144B842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We Are Made Perfect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93FC5-3BC4-EDE1-3B6E-AC6F5E3BD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dirty="0"/>
              <a:t>1 Peter 5:10 (NASB)</a:t>
            </a:r>
          </a:p>
          <a:p>
            <a:r>
              <a:rPr lang="en-US" sz="4800" b="1" baseline="30000" dirty="0"/>
              <a:t>10 </a:t>
            </a:r>
            <a:r>
              <a:rPr lang="en-US" sz="4800" b="1" u="sng" dirty="0">
                <a:solidFill>
                  <a:srgbClr val="0070C0"/>
                </a:solidFill>
              </a:rPr>
              <a:t>After you have suffered for a little while</a:t>
            </a:r>
            <a:r>
              <a:rPr lang="en-US" sz="4800" dirty="0"/>
              <a:t>, the God of all grace, who called you to His eternal glory in Christ, </a:t>
            </a:r>
            <a:r>
              <a:rPr lang="en-US" sz="4800" b="1" u="sng" dirty="0">
                <a:solidFill>
                  <a:srgbClr val="0070C0"/>
                </a:solidFill>
              </a:rPr>
              <a:t>will Himself perfect, confirm, strengthen, </a:t>
            </a:r>
            <a:r>
              <a:rPr lang="en-US" sz="4800" b="1" i="1" u="sng" dirty="0">
                <a:solidFill>
                  <a:srgbClr val="0070C0"/>
                </a:solidFill>
              </a:rPr>
              <a:t>and</a:t>
            </a:r>
            <a:r>
              <a:rPr lang="en-US" sz="4800" b="1" u="sng" dirty="0">
                <a:solidFill>
                  <a:srgbClr val="0070C0"/>
                </a:solidFill>
              </a:rPr>
              <a:t> establish </a:t>
            </a:r>
            <a:r>
              <a:rPr lang="en-US" sz="4800" b="1" i="1" u="sng" dirty="0">
                <a:solidFill>
                  <a:srgbClr val="0070C0"/>
                </a:solidFill>
              </a:rPr>
              <a:t>you</a:t>
            </a:r>
            <a:r>
              <a:rPr lang="en-US" sz="4800" b="1" u="sng" dirty="0">
                <a:solidFill>
                  <a:srgbClr val="0070C0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50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80EC7-E7EA-2174-C0E7-7AFE06934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Philippians 4:4-7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C0BC4-8D8D-62C6-AA13-F4EDF1DBD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1" baseline="30000" dirty="0"/>
              <a:t>4 </a:t>
            </a:r>
            <a:r>
              <a:rPr lang="en-US" sz="5400" b="1" u="sng" dirty="0">
                <a:solidFill>
                  <a:srgbClr val="0070C0"/>
                </a:solidFill>
              </a:rPr>
              <a:t>Rejoice in the Lord always</a:t>
            </a:r>
            <a:r>
              <a:rPr lang="en-US" sz="5400" dirty="0"/>
              <a:t>; again. I will say, rejoice! </a:t>
            </a:r>
            <a:r>
              <a:rPr lang="en-US" sz="5400" b="1" baseline="30000" dirty="0"/>
              <a:t>5 </a:t>
            </a:r>
            <a:r>
              <a:rPr lang="en-US" sz="5400" dirty="0"/>
              <a:t>Let your gentle </a:t>
            </a:r>
            <a:r>
              <a:rPr lang="en-US" sz="5400" i="1" dirty="0"/>
              <a:t>spirit</a:t>
            </a:r>
            <a:r>
              <a:rPr lang="en-US" sz="5400" dirty="0"/>
              <a:t> be known to all people. The Lord is nearby. </a:t>
            </a:r>
            <a:r>
              <a:rPr lang="en-US" sz="5400" b="1" baseline="30000" dirty="0"/>
              <a:t>6 </a:t>
            </a:r>
            <a:r>
              <a:rPr lang="en-US" sz="5400" dirty="0"/>
              <a:t>Do not be anxious about anything, …</a:t>
            </a:r>
          </a:p>
        </p:txBody>
      </p:sp>
    </p:spTree>
    <p:extLst>
      <p:ext uri="{BB962C8B-B14F-4D97-AF65-F5344CB8AC3E}">
        <p14:creationId xmlns:p14="http://schemas.microsoft.com/office/powerpoint/2010/main" val="277520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418</Words>
  <Application>Microsoft Office PowerPoint</Application>
  <PresentationFormat>Widescreen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Romans 8:18</vt:lpstr>
      <vt:lpstr>PowerPoint Presentation</vt:lpstr>
      <vt:lpstr>Origin of Suffering</vt:lpstr>
      <vt:lpstr>Christ Suffered Also</vt:lpstr>
      <vt:lpstr>He Weeps in Our Suffering</vt:lpstr>
      <vt:lpstr>We Have Help</vt:lpstr>
      <vt:lpstr>We Are Made Perfect</vt:lpstr>
      <vt:lpstr>Philippians 4:4-7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Breedlove</dc:creator>
  <cp:lastModifiedBy>Steven Breedlove</cp:lastModifiedBy>
  <cp:revision>1</cp:revision>
  <dcterms:created xsi:type="dcterms:W3CDTF">2026-07-29T13:26:02Z</dcterms:created>
  <dcterms:modified xsi:type="dcterms:W3CDTF">2026-07-29T14:13:46Z</dcterms:modified>
</cp:coreProperties>
</file>