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49CE-4DEE-3DF1-3C58-455BC5CF46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07FF3F-CA00-A79E-09D0-99B2FBCA35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24551D-890B-7C99-FD3B-EC138838F989}"/>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6B381A36-C838-A5E2-D4A6-02ED640366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AE2364-0857-3F4A-DFD7-1114F01CB1D5}"/>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99908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56152-1619-4800-429B-E56E6CB890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F71B73-25AE-0413-4E7C-B16A6EC709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1BF00D-E93A-97F9-2CC2-BB4E87696594}"/>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4B9A92C4-AC2E-FDDE-FE75-19E2E89A2F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03176B-45D4-933F-7E9C-E234B5CE0554}"/>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830721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BDBE70-D23C-21B4-17C6-AD45FDB2B7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2D7FB1-6749-2276-E0FE-3C36974457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162E7-8C05-31C5-2A4A-F870D07FB50C}"/>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F1A7DFDC-CDB5-F941-631B-4F83AAF1A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5CC4F-144D-094E-BB1D-281D194DA5DF}"/>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110568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68B4-EF78-5BA2-2A50-A7BE2D7878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A8DF4-98C1-0298-1103-17FBEC70E9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0F0F0B-4EFB-6850-C486-FCB600EF6CF6}"/>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EB2DB0B8-E071-BFFC-1AC8-65FB909637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708EB-B3CE-CB5D-184B-DCC0FD066730}"/>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3595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178D-85C1-57A5-8A6D-3A9E954EBD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C264B8-9D02-83A4-74D5-7414B38127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B93441-7F9E-3644-90F6-D973ED84DA3B}"/>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9AA7FECC-3DC9-02C4-83BD-36F9889879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CAE39-0DF7-C468-2C09-28B440ED8F64}"/>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205873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0BBE3-5CB7-931B-B53F-11C0B313C1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6FC69D-8316-93E4-B1D8-8AB2C34B53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0C1303-2224-B31D-D995-FDBE8DBA85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9577A9-F7FF-B2CD-E390-0AD1B83C1FAF}"/>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6" name="Footer Placeholder 5">
            <a:extLst>
              <a:ext uri="{FF2B5EF4-FFF2-40B4-BE49-F238E27FC236}">
                <a16:creationId xmlns:a16="http://schemas.microsoft.com/office/drawing/2014/main" id="{AC0273C5-8438-3797-D374-0060FF4AB3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CD94F4-1243-C6AA-D8F1-DFF52B6300F5}"/>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71471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ABEB3-B7CB-FDC8-6F2B-1C964574C0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2A7D19-C8DB-04D7-065F-6FF83D4624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43A763-E006-BC81-0227-35A2677D71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805098-95DC-AFAB-0588-BDE6F0817E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1A5F76-568F-CC99-459F-A2380BA8DA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B6C13D-6A4D-8FC0-9BF6-9093A7FC4BB6}"/>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8" name="Footer Placeholder 7">
            <a:extLst>
              <a:ext uri="{FF2B5EF4-FFF2-40B4-BE49-F238E27FC236}">
                <a16:creationId xmlns:a16="http://schemas.microsoft.com/office/drawing/2014/main" id="{2949EAAB-C70C-FF8F-6843-1DFC63007E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3C8EEF-7145-F671-815C-3C7E5C61ABB1}"/>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54221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7688D-FC41-8D37-D712-62ECF58D1B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0C8A09-7A2F-9B19-D10E-5FE9F7F03BF3}"/>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4" name="Footer Placeholder 3">
            <a:extLst>
              <a:ext uri="{FF2B5EF4-FFF2-40B4-BE49-F238E27FC236}">
                <a16:creationId xmlns:a16="http://schemas.microsoft.com/office/drawing/2014/main" id="{6591A3F8-5783-28A4-FC33-48DB0D8F68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5073B2-95DE-95E6-3943-D506F9B6388D}"/>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50248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D11384-5128-3781-5827-AF3D85C5A53C}"/>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3" name="Footer Placeholder 2">
            <a:extLst>
              <a:ext uri="{FF2B5EF4-FFF2-40B4-BE49-F238E27FC236}">
                <a16:creationId xmlns:a16="http://schemas.microsoft.com/office/drawing/2014/main" id="{5B5727F7-45CF-C8B3-0DDF-1CA2038B62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68FCF0-984C-5434-BC76-5CAA8FAEF229}"/>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944851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613B2-BC02-6BC7-A903-9134D95F54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FEA970-1F36-F3CF-8EA7-257B56772D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F25F00-2FA4-E1DA-06C3-5FED16F488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8312A-9030-F703-BEAA-40BA7308674A}"/>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6" name="Footer Placeholder 5">
            <a:extLst>
              <a:ext uri="{FF2B5EF4-FFF2-40B4-BE49-F238E27FC236}">
                <a16:creationId xmlns:a16="http://schemas.microsoft.com/office/drawing/2014/main" id="{523E9386-A95C-F46C-530D-2805B25955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82E09E-99EE-0854-E5E6-15AE83E7E146}"/>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563312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28A18-6F22-C8FD-D8B0-6A69FD60A3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A62E55-2BC5-A6B0-88AC-778806B5DC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92D59E-B421-B964-159B-00DF2E8B76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DE84C4-3A11-73EE-ACD2-1477B3393084}"/>
              </a:ext>
            </a:extLst>
          </p:cNvPr>
          <p:cNvSpPr>
            <a:spLocks noGrp="1"/>
          </p:cNvSpPr>
          <p:nvPr>
            <p:ph type="dt" sz="half" idx="10"/>
          </p:nvPr>
        </p:nvSpPr>
        <p:spPr/>
        <p:txBody>
          <a:bodyPr/>
          <a:lstStyle/>
          <a:p>
            <a:fld id="{C4A14820-154C-41F4-AECA-C94EA43BF888}" type="datetimeFigureOut">
              <a:rPr lang="en-US" smtClean="0"/>
              <a:t>9/23/2025</a:t>
            </a:fld>
            <a:endParaRPr lang="en-US"/>
          </a:p>
        </p:txBody>
      </p:sp>
      <p:sp>
        <p:nvSpPr>
          <p:cNvPr id="6" name="Footer Placeholder 5">
            <a:extLst>
              <a:ext uri="{FF2B5EF4-FFF2-40B4-BE49-F238E27FC236}">
                <a16:creationId xmlns:a16="http://schemas.microsoft.com/office/drawing/2014/main" id="{20E746B7-B35A-407F-0026-D5F044D5F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2C35FA-DF48-A1BA-C12E-05FD8B415E5B}"/>
              </a:ext>
            </a:extLst>
          </p:cNvPr>
          <p:cNvSpPr>
            <a:spLocks noGrp="1"/>
          </p:cNvSpPr>
          <p:nvPr>
            <p:ph type="sldNum" sz="quarter" idx="12"/>
          </p:nvPr>
        </p:nvSpPr>
        <p:spPr/>
        <p:txBody>
          <a:bodyPr/>
          <a:lstStyle/>
          <a:p>
            <a:fld id="{F9BDCBA0-B7CD-4960-A3E1-B599F7BD690E}" type="slidenum">
              <a:rPr lang="en-US" smtClean="0"/>
              <a:t>‹#›</a:t>
            </a:fld>
            <a:endParaRPr lang="en-US"/>
          </a:p>
        </p:txBody>
      </p:sp>
    </p:spTree>
    <p:extLst>
      <p:ext uri="{BB962C8B-B14F-4D97-AF65-F5344CB8AC3E}">
        <p14:creationId xmlns:p14="http://schemas.microsoft.com/office/powerpoint/2010/main" val="3549716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5135E2-5BF6-D8F1-2437-2A55E5FA81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B1AF3F-341A-38DE-872C-C6D613F015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38BD5-B14D-D9D3-FECD-CAC8FC60E1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A14820-154C-41F4-AECA-C94EA43BF888}" type="datetimeFigureOut">
              <a:rPr lang="en-US" smtClean="0"/>
              <a:t>9/23/2025</a:t>
            </a:fld>
            <a:endParaRPr lang="en-US"/>
          </a:p>
        </p:txBody>
      </p:sp>
      <p:sp>
        <p:nvSpPr>
          <p:cNvPr id="5" name="Footer Placeholder 4">
            <a:extLst>
              <a:ext uri="{FF2B5EF4-FFF2-40B4-BE49-F238E27FC236}">
                <a16:creationId xmlns:a16="http://schemas.microsoft.com/office/drawing/2014/main" id="{1920AE19-E201-3C7F-1935-B8835E1F6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CAD896C-5EAB-89FA-4C7E-E30B8567E6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BDCBA0-B7CD-4960-A3E1-B599F7BD690E}" type="slidenum">
              <a:rPr lang="en-US" smtClean="0"/>
              <a:t>‹#›</a:t>
            </a:fld>
            <a:endParaRPr lang="en-US"/>
          </a:p>
        </p:txBody>
      </p:sp>
    </p:spTree>
    <p:extLst>
      <p:ext uri="{BB962C8B-B14F-4D97-AF65-F5344CB8AC3E}">
        <p14:creationId xmlns:p14="http://schemas.microsoft.com/office/powerpoint/2010/main" val="2812354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person holding a flag&#10;&#10;AI-generated content may be incorrect.">
            <a:extLst>
              <a:ext uri="{FF2B5EF4-FFF2-40B4-BE49-F238E27FC236}">
                <a16:creationId xmlns:a16="http://schemas.microsoft.com/office/drawing/2014/main" id="{97F0C5C8-42AC-FFA2-4A4E-04064BE414B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9"/>
          <a:stretch>
            <a:fillRect/>
          </a:stretch>
        </p:blipFill>
        <p:spPr>
          <a:xfrm>
            <a:off x="20" y="1282"/>
            <a:ext cx="12191980" cy="6856718"/>
          </a:xfrm>
          <a:prstGeom prst="rect">
            <a:avLst/>
          </a:prstGeom>
        </p:spPr>
      </p:pic>
      <p:sp>
        <p:nvSpPr>
          <p:cNvPr id="6" name="TextBox 5">
            <a:extLst>
              <a:ext uri="{FF2B5EF4-FFF2-40B4-BE49-F238E27FC236}">
                <a16:creationId xmlns:a16="http://schemas.microsoft.com/office/drawing/2014/main" id="{890E55CA-7FF6-3EC7-01B9-9311D545543B}"/>
              </a:ext>
            </a:extLst>
          </p:cNvPr>
          <p:cNvSpPr txBox="1"/>
          <p:nvPr/>
        </p:nvSpPr>
        <p:spPr>
          <a:xfrm>
            <a:off x="0" y="0"/>
            <a:ext cx="8479971" cy="6217087"/>
          </a:xfrm>
          <a:prstGeom prst="rect">
            <a:avLst/>
          </a:prstGeom>
          <a:noFill/>
        </p:spPr>
        <p:txBody>
          <a:bodyPr wrap="square" rtlCol="0">
            <a:spAutoFit/>
          </a:bodyPr>
          <a:lstStyle/>
          <a:p>
            <a:pPr algn="ctr"/>
            <a:r>
              <a:rPr lang="en-US" sz="19900" b="1" dirty="0">
                <a:ln w="57150">
                  <a:solidFill>
                    <a:schemeClr val="tx1"/>
                  </a:solidFill>
                </a:ln>
                <a:solidFill>
                  <a:schemeClr val="bg1"/>
                </a:solidFill>
              </a:rPr>
              <a:t>The</a:t>
            </a:r>
          </a:p>
          <a:p>
            <a:pPr algn="ctr"/>
            <a:r>
              <a:rPr lang="en-US" sz="19900" b="1" dirty="0">
                <a:ln w="57150">
                  <a:solidFill>
                    <a:schemeClr val="tx1"/>
                  </a:solidFill>
                </a:ln>
                <a:solidFill>
                  <a:schemeClr val="bg1"/>
                </a:solidFill>
              </a:rPr>
              <a:t>Cross</a:t>
            </a:r>
          </a:p>
        </p:txBody>
      </p:sp>
    </p:spTree>
    <p:extLst>
      <p:ext uri="{BB962C8B-B14F-4D97-AF65-F5344CB8AC3E}">
        <p14:creationId xmlns:p14="http://schemas.microsoft.com/office/powerpoint/2010/main" val="4053280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D96D7-8522-CBD1-2D3C-2AC8D4871785}"/>
              </a:ext>
            </a:extLst>
          </p:cNvPr>
          <p:cNvSpPr>
            <a:spLocks noGrp="1"/>
          </p:cNvSpPr>
          <p:nvPr>
            <p:ph type="title"/>
          </p:nvPr>
        </p:nvSpPr>
        <p:spPr/>
        <p:txBody>
          <a:bodyPr>
            <a:normAutofit/>
          </a:bodyPr>
          <a:lstStyle/>
          <a:p>
            <a:pPr algn="ctr"/>
            <a:r>
              <a:rPr lang="en-US" sz="8000" b="1" dirty="0"/>
              <a:t>No Spiritual Life</a:t>
            </a:r>
          </a:p>
        </p:txBody>
      </p:sp>
      <p:sp>
        <p:nvSpPr>
          <p:cNvPr id="3" name="Content Placeholder 2">
            <a:extLst>
              <a:ext uri="{FF2B5EF4-FFF2-40B4-BE49-F238E27FC236}">
                <a16:creationId xmlns:a16="http://schemas.microsoft.com/office/drawing/2014/main" id="{6D069F60-EE45-244A-56AB-871583AAA5B7}"/>
              </a:ext>
            </a:extLst>
          </p:cNvPr>
          <p:cNvSpPr>
            <a:spLocks noGrp="1"/>
          </p:cNvSpPr>
          <p:nvPr>
            <p:ph idx="1"/>
          </p:nvPr>
        </p:nvSpPr>
        <p:spPr/>
        <p:txBody>
          <a:bodyPr/>
          <a:lstStyle/>
          <a:p>
            <a:r>
              <a:rPr lang="en-US" sz="5400" b="1" dirty="0"/>
              <a:t>Romans 6:23 (NASB)</a:t>
            </a:r>
          </a:p>
          <a:p>
            <a:r>
              <a:rPr lang="en-US" sz="5400" b="1" baseline="30000" dirty="0"/>
              <a:t>23 </a:t>
            </a:r>
            <a:r>
              <a:rPr lang="en-US" sz="5400" dirty="0"/>
              <a:t>For the </a:t>
            </a:r>
            <a:r>
              <a:rPr lang="en-US" sz="5400" b="1" u="sng" dirty="0">
                <a:solidFill>
                  <a:srgbClr val="0070C0"/>
                </a:solidFill>
              </a:rPr>
              <a:t>wages of sin is death</a:t>
            </a:r>
            <a:r>
              <a:rPr lang="en-US" sz="5400" dirty="0"/>
              <a:t>, but the gracious gift of God is eternal life in Christ Jesus our Lord.</a:t>
            </a:r>
          </a:p>
          <a:p>
            <a:endParaRPr lang="en-US" dirty="0"/>
          </a:p>
        </p:txBody>
      </p:sp>
    </p:spTree>
    <p:extLst>
      <p:ext uri="{BB962C8B-B14F-4D97-AF65-F5344CB8AC3E}">
        <p14:creationId xmlns:p14="http://schemas.microsoft.com/office/powerpoint/2010/main" val="56932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68011-1BAE-81DD-C03B-2EBC83C25B3E}"/>
              </a:ext>
            </a:extLst>
          </p:cNvPr>
          <p:cNvSpPr>
            <a:spLocks noGrp="1"/>
          </p:cNvSpPr>
          <p:nvPr>
            <p:ph type="title"/>
          </p:nvPr>
        </p:nvSpPr>
        <p:spPr/>
        <p:txBody>
          <a:bodyPr>
            <a:normAutofit/>
          </a:bodyPr>
          <a:lstStyle/>
          <a:p>
            <a:pPr algn="ctr"/>
            <a:r>
              <a:rPr lang="en-US" sz="8000" b="1" dirty="0"/>
              <a:t>Events of that Day</a:t>
            </a:r>
          </a:p>
        </p:txBody>
      </p:sp>
      <p:sp>
        <p:nvSpPr>
          <p:cNvPr id="3" name="Content Placeholder 2">
            <a:extLst>
              <a:ext uri="{FF2B5EF4-FFF2-40B4-BE49-F238E27FC236}">
                <a16:creationId xmlns:a16="http://schemas.microsoft.com/office/drawing/2014/main" id="{CDB065CA-3654-D45C-EE92-BD22DE2AD79B}"/>
              </a:ext>
            </a:extLst>
          </p:cNvPr>
          <p:cNvSpPr>
            <a:spLocks noGrp="1"/>
          </p:cNvSpPr>
          <p:nvPr>
            <p:ph idx="1"/>
          </p:nvPr>
        </p:nvSpPr>
        <p:spPr/>
        <p:txBody>
          <a:bodyPr>
            <a:normAutofit fontScale="92500"/>
          </a:bodyPr>
          <a:lstStyle/>
          <a:p>
            <a:pPr algn="ctr"/>
            <a:r>
              <a:rPr lang="en-US" sz="4400" b="1" dirty="0">
                <a:solidFill>
                  <a:srgbClr val="0070C0"/>
                </a:solidFill>
              </a:rPr>
              <a:t>Matthew 27:45-54</a:t>
            </a:r>
          </a:p>
          <a:p>
            <a:r>
              <a:rPr lang="en-US" sz="4400" b="1" baseline="30000" dirty="0"/>
              <a:t>45 </a:t>
            </a:r>
            <a:r>
              <a:rPr lang="en-US" sz="4400" dirty="0"/>
              <a:t>Now from the sixth hour darkness fell upon all the land until the ninth hour. </a:t>
            </a:r>
            <a:r>
              <a:rPr lang="en-US" sz="4400" b="1" baseline="30000" dirty="0"/>
              <a:t>46 </a:t>
            </a:r>
            <a:r>
              <a:rPr lang="en-US" sz="4400" dirty="0"/>
              <a:t>And about the ninth hour Jesus cried out with a loud voice, saying, “</a:t>
            </a:r>
            <a:r>
              <a:rPr lang="en-US" sz="4400" cap="small" dirty="0"/>
              <a:t>Eli</a:t>
            </a:r>
            <a:r>
              <a:rPr lang="en-US" sz="4400" dirty="0"/>
              <a:t>, </a:t>
            </a:r>
            <a:r>
              <a:rPr lang="en-US" sz="4400" cap="small" dirty="0"/>
              <a:t>Eli</a:t>
            </a:r>
            <a:r>
              <a:rPr lang="en-US" sz="4400" dirty="0"/>
              <a:t>, </a:t>
            </a:r>
            <a:r>
              <a:rPr lang="en-US" sz="4400" cap="small" dirty="0" err="1"/>
              <a:t>lema</a:t>
            </a:r>
            <a:r>
              <a:rPr lang="en-US" sz="4400" cap="small" dirty="0"/>
              <a:t> </a:t>
            </a:r>
            <a:r>
              <a:rPr lang="en-US" sz="4400" cap="small" dirty="0" err="1"/>
              <a:t>sabaktanei</a:t>
            </a:r>
            <a:r>
              <a:rPr lang="en-US" sz="4400" dirty="0"/>
              <a:t>?” that is, “</a:t>
            </a:r>
            <a:r>
              <a:rPr lang="en-US" sz="4400" cap="small" dirty="0"/>
              <a:t>My God</a:t>
            </a:r>
            <a:r>
              <a:rPr lang="en-US" sz="4400" dirty="0"/>
              <a:t>, </a:t>
            </a:r>
            <a:r>
              <a:rPr lang="en-US" sz="4400" cap="small" dirty="0"/>
              <a:t>My God</a:t>
            </a:r>
            <a:r>
              <a:rPr lang="en-US" sz="4400" dirty="0"/>
              <a:t>, </a:t>
            </a:r>
            <a:r>
              <a:rPr lang="en-US" sz="4400" cap="small" dirty="0"/>
              <a:t>why have You forsaken Me</a:t>
            </a:r>
            <a:r>
              <a:rPr lang="en-US" sz="4400" dirty="0"/>
              <a:t>?” </a:t>
            </a:r>
          </a:p>
        </p:txBody>
      </p:sp>
    </p:spTree>
    <p:extLst>
      <p:ext uri="{BB962C8B-B14F-4D97-AF65-F5344CB8AC3E}">
        <p14:creationId xmlns:p14="http://schemas.microsoft.com/office/powerpoint/2010/main" val="152707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535BD-BA49-7EE1-55AA-4E193C9295B3}"/>
              </a:ext>
            </a:extLst>
          </p:cNvPr>
          <p:cNvSpPr>
            <a:spLocks noGrp="1"/>
          </p:cNvSpPr>
          <p:nvPr>
            <p:ph type="title"/>
          </p:nvPr>
        </p:nvSpPr>
        <p:spPr/>
        <p:txBody>
          <a:bodyPr>
            <a:normAutofit/>
          </a:bodyPr>
          <a:lstStyle/>
          <a:p>
            <a:pPr algn="ctr"/>
            <a:r>
              <a:rPr lang="en-US" sz="8000" b="1" dirty="0"/>
              <a:t>Events of that Day</a:t>
            </a:r>
          </a:p>
        </p:txBody>
      </p:sp>
      <p:sp>
        <p:nvSpPr>
          <p:cNvPr id="3" name="Content Placeholder 2">
            <a:extLst>
              <a:ext uri="{FF2B5EF4-FFF2-40B4-BE49-F238E27FC236}">
                <a16:creationId xmlns:a16="http://schemas.microsoft.com/office/drawing/2014/main" id="{172FF4B8-D970-FFB7-5789-02887F6B3E96}"/>
              </a:ext>
            </a:extLst>
          </p:cNvPr>
          <p:cNvSpPr>
            <a:spLocks noGrp="1"/>
          </p:cNvSpPr>
          <p:nvPr>
            <p:ph idx="1"/>
          </p:nvPr>
        </p:nvSpPr>
        <p:spPr/>
        <p:txBody>
          <a:bodyPr>
            <a:normAutofit lnSpcReduction="10000"/>
          </a:bodyPr>
          <a:lstStyle/>
          <a:p>
            <a:r>
              <a:rPr lang="en-US" sz="4800" b="1" baseline="30000" dirty="0"/>
              <a:t>47 </a:t>
            </a:r>
            <a:r>
              <a:rPr lang="en-US" sz="4800" dirty="0"/>
              <a:t>And some of those who were standing there, when they heard it, said, “This man is calling for Elijah.” </a:t>
            </a:r>
            <a:r>
              <a:rPr lang="en-US" sz="4800" b="1" baseline="30000" dirty="0"/>
              <a:t>48 </a:t>
            </a:r>
            <a:r>
              <a:rPr lang="en-US" sz="4800" dirty="0"/>
              <a:t>And immediately one of them ran, and taking a sponge, he filled it with sour wine and put it on a reed, and gave Him a drink. </a:t>
            </a:r>
          </a:p>
        </p:txBody>
      </p:sp>
    </p:spTree>
    <p:extLst>
      <p:ext uri="{BB962C8B-B14F-4D97-AF65-F5344CB8AC3E}">
        <p14:creationId xmlns:p14="http://schemas.microsoft.com/office/powerpoint/2010/main" val="551628207"/>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9AF7B-FC06-763A-464D-5C449800E910}"/>
              </a:ext>
            </a:extLst>
          </p:cNvPr>
          <p:cNvSpPr>
            <a:spLocks noGrp="1"/>
          </p:cNvSpPr>
          <p:nvPr>
            <p:ph type="title"/>
          </p:nvPr>
        </p:nvSpPr>
        <p:spPr/>
        <p:txBody>
          <a:bodyPr>
            <a:normAutofit/>
          </a:bodyPr>
          <a:lstStyle/>
          <a:p>
            <a:pPr algn="ctr"/>
            <a:r>
              <a:rPr lang="en-US" sz="8000" b="1" dirty="0"/>
              <a:t>Events of that Day</a:t>
            </a:r>
          </a:p>
        </p:txBody>
      </p:sp>
      <p:sp>
        <p:nvSpPr>
          <p:cNvPr id="3" name="Content Placeholder 2">
            <a:extLst>
              <a:ext uri="{FF2B5EF4-FFF2-40B4-BE49-F238E27FC236}">
                <a16:creationId xmlns:a16="http://schemas.microsoft.com/office/drawing/2014/main" id="{3EC85F23-5B77-0DF3-677A-640EBE667932}"/>
              </a:ext>
            </a:extLst>
          </p:cNvPr>
          <p:cNvSpPr>
            <a:spLocks noGrp="1"/>
          </p:cNvSpPr>
          <p:nvPr>
            <p:ph idx="1"/>
          </p:nvPr>
        </p:nvSpPr>
        <p:spPr/>
        <p:txBody>
          <a:bodyPr>
            <a:normAutofit/>
          </a:bodyPr>
          <a:lstStyle/>
          <a:p>
            <a:r>
              <a:rPr lang="en-US" sz="5400" b="1" baseline="30000" dirty="0"/>
              <a:t>49 </a:t>
            </a:r>
            <a:r>
              <a:rPr lang="en-US" sz="5400" dirty="0"/>
              <a:t>But the rest </a:t>
            </a:r>
            <a:r>
              <a:rPr lang="en-US" sz="5400" i="1" dirty="0"/>
              <a:t>of them</a:t>
            </a:r>
            <a:r>
              <a:rPr lang="en-US" sz="5400" dirty="0"/>
              <a:t> said, “Let us see if Elijah comes to save Him.” </a:t>
            </a:r>
            <a:r>
              <a:rPr lang="en-US" sz="5400" b="1" baseline="30000" dirty="0"/>
              <a:t>50 </a:t>
            </a:r>
            <a:r>
              <a:rPr lang="en-US" sz="5400" dirty="0"/>
              <a:t>And Jesus cried out again with a loud voice and gave up His spirit. </a:t>
            </a:r>
          </a:p>
        </p:txBody>
      </p:sp>
    </p:spTree>
    <p:extLst>
      <p:ext uri="{BB962C8B-B14F-4D97-AF65-F5344CB8AC3E}">
        <p14:creationId xmlns:p14="http://schemas.microsoft.com/office/powerpoint/2010/main" val="1148382037"/>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FF01B-9801-22D8-B201-40C72F095E30}"/>
              </a:ext>
            </a:extLst>
          </p:cNvPr>
          <p:cNvSpPr>
            <a:spLocks noGrp="1"/>
          </p:cNvSpPr>
          <p:nvPr>
            <p:ph type="title"/>
          </p:nvPr>
        </p:nvSpPr>
        <p:spPr/>
        <p:txBody>
          <a:bodyPr>
            <a:normAutofit/>
          </a:bodyPr>
          <a:lstStyle/>
          <a:p>
            <a:pPr algn="ctr"/>
            <a:r>
              <a:rPr lang="en-US" sz="8000" b="1" dirty="0"/>
              <a:t>Events of that Day</a:t>
            </a:r>
          </a:p>
        </p:txBody>
      </p:sp>
      <p:sp>
        <p:nvSpPr>
          <p:cNvPr id="3" name="Content Placeholder 2">
            <a:extLst>
              <a:ext uri="{FF2B5EF4-FFF2-40B4-BE49-F238E27FC236}">
                <a16:creationId xmlns:a16="http://schemas.microsoft.com/office/drawing/2014/main" id="{D85AA2DA-5308-97C8-7392-5294600089CD}"/>
              </a:ext>
            </a:extLst>
          </p:cNvPr>
          <p:cNvSpPr>
            <a:spLocks noGrp="1"/>
          </p:cNvSpPr>
          <p:nvPr>
            <p:ph idx="1"/>
          </p:nvPr>
        </p:nvSpPr>
        <p:spPr/>
        <p:txBody>
          <a:bodyPr>
            <a:normAutofit lnSpcReduction="10000"/>
          </a:bodyPr>
          <a:lstStyle/>
          <a:p>
            <a:r>
              <a:rPr lang="en-US" sz="4000" b="1" baseline="30000" dirty="0"/>
              <a:t>51 </a:t>
            </a:r>
            <a:r>
              <a:rPr lang="en-US" sz="4000" dirty="0"/>
              <a:t>And behold, </a:t>
            </a:r>
            <a:r>
              <a:rPr lang="en-US" sz="4000" b="1" u="sng" dirty="0">
                <a:solidFill>
                  <a:srgbClr val="0070C0"/>
                </a:solidFill>
              </a:rPr>
              <a:t>the veil of the temple was torn in two from top to bottom</a:t>
            </a:r>
            <a:r>
              <a:rPr lang="en-US" sz="4000" dirty="0"/>
              <a:t>; and the earth shook, and the rocks were split. </a:t>
            </a:r>
            <a:r>
              <a:rPr lang="en-US" sz="4000" b="1" baseline="30000" dirty="0"/>
              <a:t>52 </a:t>
            </a:r>
            <a:r>
              <a:rPr lang="en-US" sz="4000" dirty="0"/>
              <a:t>Also the tombs were opened, and </a:t>
            </a:r>
            <a:r>
              <a:rPr lang="en-US" sz="4000" b="1" u="sng" dirty="0">
                <a:solidFill>
                  <a:srgbClr val="0070C0"/>
                </a:solidFill>
              </a:rPr>
              <a:t>many bodies of the saints who had fallen asleep were raised</a:t>
            </a:r>
            <a:r>
              <a:rPr lang="en-US" sz="4000" dirty="0"/>
              <a:t>; </a:t>
            </a:r>
            <a:r>
              <a:rPr lang="en-US" sz="4000" b="1" baseline="30000" dirty="0"/>
              <a:t>53 </a:t>
            </a:r>
            <a:r>
              <a:rPr lang="en-US" sz="4000" dirty="0"/>
              <a:t>and coming out of the tombs after His resurrection, they entered the holy city and appeared to many. </a:t>
            </a:r>
          </a:p>
          <a:p>
            <a:endParaRPr lang="en-US" dirty="0"/>
          </a:p>
        </p:txBody>
      </p:sp>
    </p:spTree>
    <p:extLst>
      <p:ext uri="{BB962C8B-B14F-4D97-AF65-F5344CB8AC3E}">
        <p14:creationId xmlns:p14="http://schemas.microsoft.com/office/powerpoint/2010/main" val="3928890771"/>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9D6C5-09C1-C0A4-C223-6D5B881D564F}"/>
              </a:ext>
            </a:extLst>
          </p:cNvPr>
          <p:cNvSpPr>
            <a:spLocks noGrp="1"/>
          </p:cNvSpPr>
          <p:nvPr>
            <p:ph type="title"/>
          </p:nvPr>
        </p:nvSpPr>
        <p:spPr/>
        <p:txBody>
          <a:bodyPr>
            <a:normAutofit/>
          </a:bodyPr>
          <a:lstStyle/>
          <a:p>
            <a:pPr algn="ctr"/>
            <a:r>
              <a:rPr lang="en-US" sz="8000" b="1" dirty="0"/>
              <a:t>Events of that Day</a:t>
            </a:r>
          </a:p>
        </p:txBody>
      </p:sp>
      <p:sp>
        <p:nvSpPr>
          <p:cNvPr id="3" name="Content Placeholder 2">
            <a:extLst>
              <a:ext uri="{FF2B5EF4-FFF2-40B4-BE49-F238E27FC236}">
                <a16:creationId xmlns:a16="http://schemas.microsoft.com/office/drawing/2014/main" id="{692BB83A-C02D-2839-713D-7EAF7F24DAF7}"/>
              </a:ext>
            </a:extLst>
          </p:cNvPr>
          <p:cNvSpPr>
            <a:spLocks noGrp="1"/>
          </p:cNvSpPr>
          <p:nvPr>
            <p:ph idx="1"/>
          </p:nvPr>
        </p:nvSpPr>
        <p:spPr/>
        <p:txBody>
          <a:bodyPr>
            <a:normAutofit lnSpcReduction="10000"/>
          </a:bodyPr>
          <a:lstStyle/>
          <a:p>
            <a:r>
              <a:rPr lang="en-US" sz="4800" b="1" baseline="30000" dirty="0"/>
              <a:t>54 </a:t>
            </a:r>
            <a:r>
              <a:rPr lang="en-US" sz="4800" dirty="0"/>
              <a:t>Now as for the centurion and those who were with him keeping guard over Jesus, when they saw the earthquake and the </a:t>
            </a:r>
            <a:r>
              <a:rPr lang="en-US" sz="4800" i="1" dirty="0"/>
              <a:t>other</a:t>
            </a:r>
            <a:r>
              <a:rPr lang="en-US" sz="4800" dirty="0"/>
              <a:t> things that were happening, they became extremely frightened and said, </a:t>
            </a:r>
            <a:r>
              <a:rPr lang="en-US" sz="4800" b="1" u="sng" dirty="0">
                <a:solidFill>
                  <a:srgbClr val="0070C0"/>
                </a:solidFill>
              </a:rPr>
              <a:t>“Truly this was the Son of God!”</a:t>
            </a:r>
          </a:p>
        </p:txBody>
      </p:sp>
    </p:spTree>
    <p:extLst>
      <p:ext uri="{BB962C8B-B14F-4D97-AF65-F5344CB8AC3E}">
        <p14:creationId xmlns:p14="http://schemas.microsoft.com/office/powerpoint/2010/main" val="3348904810"/>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1FD52-B7D1-21BE-F18E-2936F70D4A39}"/>
              </a:ext>
            </a:extLst>
          </p:cNvPr>
          <p:cNvSpPr>
            <a:spLocks noGrp="1"/>
          </p:cNvSpPr>
          <p:nvPr>
            <p:ph type="title"/>
          </p:nvPr>
        </p:nvSpPr>
        <p:spPr/>
        <p:txBody>
          <a:bodyPr/>
          <a:lstStyle/>
          <a:p>
            <a:endParaRPr lang="en-US"/>
          </a:p>
        </p:txBody>
      </p:sp>
      <p:pic>
        <p:nvPicPr>
          <p:cNvPr id="5" name="Content Placeholder 4" descr="A tomb with crosses in the background&#10;&#10;AI-generated content may be incorrect.">
            <a:extLst>
              <a:ext uri="{FF2B5EF4-FFF2-40B4-BE49-F238E27FC236}">
                <a16:creationId xmlns:a16="http://schemas.microsoft.com/office/drawing/2014/main" id="{CA5A6CB1-4BCA-8FC0-A0CE-B863F2710F1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TextBox 5">
            <a:extLst>
              <a:ext uri="{FF2B5EF4-FFF2-40B4-BE49-F238E27FC236}">
                <a16:creationId xmlns:a16="http://schemas.microsoft.com/office/drawing/2014/main" id="{9399B400-39AE-FA29-5DCF-A2FB591FE138}"/>
              </a:ext>
            </a:extLst>
          </p:cNvPr>
          <p:cNvSpPr txBox="1"/>
          <p:nvPr/>
        </p:nvSpPr>
        <p:spPr>
          <a:xfrm>
            <a:off x="6096000" y="0"/>
            <a:ext cx="6096000" cy="4524315"/>
          </a:xfrm>
          <a:prstGeom prst="rect">
            <a:avLst/>
          </a:prstGeom>
          <a:noFill/>
        </p:spPr>
        <p:txBody>
          <a:bodyPr wrap="square" rtlCol="0">
            <a:spAutoFit/>
          </a:bodyPr>
          <a:lstStyle/>
          <a:p>
            <a:pPr algn="ctr"/>
            <a:r>
              <a:rPr lang="en-US" sz="9600" b="1" dirty="0">
                <a:ln w="19050">
                  <a:solidFill>
                    <a:schemeClr val="tx1"/>
                  </a:solidFill>
                </a:ln>
                <a:solidFill>
                  <a:schemeClr val="bg1"/>
                </a:solidFill>
              </a:rPr>
              <a:t>Our Greatest Victory</a:t>
            </a:r>
          </a:p>
        </p:txBody>
      </p:sp>
    </p:spTree>
    <p:extLst>
      <p:ext uri="{BB962C8B-B14F-4D97-AF65-F5344CB8AC3E}">
        <p14:creationId xmlns:p14="http://schemas.microsoft.com/office/powerpoint/2010/main" val="395191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575D-5580-D100-C2FC-937AEF7082EE}"/>
              </a:ext>
            </a:extLst>
          </p:cNvPr>
          <p:cNvSpPr>
            <a:spLocks noGrp="1"/>
          </p:cNvSpPr>
          <p:nvPr>
            <p:ph type="title"/>
          </p:nvPr>
        </p:nvSpPr>
        <p:spPr/>
        <p:txBody>
          <a:bodyPr>
            <a:normAutofit/>
          </a:bodyPr>
          <a:lstStyle/>
          <a:p>
            <a:pPr algn="ctr"/>
            <a:r>
              <a:rPr lang="en-US" sz="8000" b="1" dirty="0"/>
              <a:t>Ephesians 2:1-3</a:t>
            </a:r>
          </a:p>
        </p:txBody>
      </p:sp>
      <p:sp>
        <p:nvSpPr>
          <p:cNvPr id="3" name="Content Placeholder 2">
            <a:extLst>
              <a:ext uri="{FF2B5EF4-FFF2-40B4-BE49-F238E27FC236}">
                <a16:creationId xmlns:a16="http://schemas.microsoft.com/office/drawing/2014/main" id="{08101E76-BD15-4AF7-3347-7CFB456957D3}"/>
              </a:ext>
            </a:extLst>
          </p:cNvPr>
          <p:cNvSpPr>
            <a:spLocks noGrp="1"/>
          </p:cNvSpPr>
          <p:nvPr>
            <p:ph idx="1"/>
          </p:nvPr>
        </p:nvSpPr>
        <p:spPr/>
        <p:txBody>
          <a:bodyPr>
            <a:normAutofit lnSpcReduction="10000"/>
          </a:bodyPr>
          <a:lstStyle/>
          <a:p>
            <a:r>
              <a:rPr lang="en-US" sz="4800" b="1" dirty="0"/>
              <a:t>2 </a:t>
            </a:r>
            <a:r>
              <a:rPr lang="en-US" sz="4800" dirty="0"/>
              <a:t>And you were dead in your offenses and sins, </a:t>
            </a:r>
            <a:r>
              <a:rPr lang="en-US" sz="4800" b="1" baseline="30000" dirty="0"/>
              <a:t>2 </a:t>
            </a:r>
            <a:r>
              <a:rPr lang="en-US" sz="4800" dirty="0"/>
              <a:t>in which you previously walked according to the course of this world, according to the prince of the power of the air, of the spirit that is now working in the sons of disobedience. </a:t>
            </a:r>
          </a:p>
        </p:txBody>
      </p:sp>
    </p:spTree>
    <p:extLst>
      <p:ext uri="{BB962C8B-B14F-4D97-AF65-F5344CB8AC3E}">
        <p14:creationId xmlns:p14="http://schemas.microsoft.com/office/powerpoint/2010/main" val="354246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B894A-13BF-E274-547F-0635B3804DD9}"/>
              </a:ext>
            </a:extLst>
          </p:cNvPr>
          <p:cNvSpPr>
            <a:spLocks noGrp="1"/>
          </p:cNvSpPr>
          <p:nvPr>
            <p:ph type="title"/>
          </p:nvPr>
        </p:nvSpPr>
        <p:spPr/>
        <p:txBody>
          <a:bodyPr>
            <a:normAutofit/>
          </a:bodyPr>
          <a:lstStyle/>
          <a:p>
            <a:pPr algn="ctr"/>
            <a:r>
              <a:rPr lang="en-US" sz="8000" b="1" dirty="0"/>
              <a:t>Ephesians 2:1-3</a:t>
            </a:r>
          </a:p>
        </p:txBody>
      </p:sp>
      <p:sp>
        <p:nvSpPr>
          <p:cNvPr id="3" name="Content Placeholder 2">
            <a:extLst>
              <a:ext uri="{FF2B5EF4-FFF2-40B4-BE49-F238E27FC236}">
                <a16:creationId xmlns:a16="http://schemas.microsoft.com/office/drawing/2014/main" id="{2DBD7E7A-6FA7-5740-803B-30D1C452E592}"/>
              </a:ext>
            </a:extLst>
          </p:cNvPr>
          <p:cNvSpPr>
            <a:spLocks noGrp="1"/>
          </p:cNvSpPr>
          <p:nvPr>
            <p:ph idx="1"/>
          </p:nvPr>
        </p:nvSpPr>
        <p:spPr/>
        <p:txBody>
          <a:bodyPr>
            <a:normAutofit lnSpcReduction="10000"/>
          </a:bodyPr>
          <a:lstStyle/>
          <a:p>
            <a:r>
              <a:rPr lang="en-US" sz="5400" b="1" baseline="30000" dirty="0"/>
              <a:t>3 </a:t>
            </a:r>
            <a:r>
              <a:rPr lang="en-US" sz="5400" dirty="0"/>
              <a:t>Among them we too all previously lived in the lusts of our flesh, indulging the desires of the flesh and of the mind, and were by nature children of wrath, just as the rest.</a:t>
            </a:r>
          </a:p>
          <a:p>
            <a:endParaRPr lang="en-US" dirty="0"/>
          </a:p>
        </p:txBody>
      </p:sp>
    </p:spTree>
    <p:extLst>
      <p:ext uri="{BB962C8B-B14F-4D97-AF65-F5344CB8AC3E}">
        <p14:creationId xmlns:p14="http://schemas.microsoft.com/office/powerpoint/2010/main" val="80859862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person holding a flag&#10;&#10;AI-generated content may be incorrect.">
            <a:extLst>
              <a:ext uri="{FF2B5EF4-FFF2-40B4-BE49-F238E27FC236}">
                <a16:creationId xmlns:a16="http://schemas.microsoft.com/office/drawing/2014/main" id="{28B66AD1-872D-049C-0EA8-FB882F43A76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9"/>
          <a:stretch>
            <a:fillRect/>
          </a:stretch>
        </p:blipFill>
        <p:spPr>
          <a:xfrm>
            <a:off x="20" y="1282"/>
            <a:ext cx="12191980" cy="6856718"/>
          </a:xfrm>
          <a:prstGeom prst="rect">
            <a:avLst/>
          </a:prstGeom>
        </p:spPr>
      </p:pic>
      <p:sp>
        <p:nvSpPr>
          <p:cNvPr id="6" name="TextBox 5">
            <a:extLst>
              <a:ext uri="{FF2B5EF4-FFF2-40B4-BE49-F238E27FC236}">
                <a16:creationId xmlns:a16="http://schemas.microsoft.com/office/drawing/2014/main" id="{3CA0D80C-739B-63EB-73D0-C28FA0B1B2B3}"/>
              </a:ext>
            </a:extLst>
          </p:cNvPr>
          <p:cNvSpPr txBox="1"/>
          <p:nvPr/>
        </p:nvSpPr>
        <p:spPr>
          <a:xfrm>
            <a:off x="0" y="0"/>
            <a:ext cx="8479971" cy="4924425"/>
          </a:xfrm>
          <a:prstGeom prst="rect">
            <a:avLst/>
          </a:prstGeom>
          <a:noFill/>
        </p:spPr>
        <p:txBody>
          <a:bodyPr wrap="square" rtlCol="0">
            <a:spAutoFit/>
          </a:bodyPr>
          <a:lstStyle/>
          <a:p>
            <a:pPr algn="ctr"/>
            <a:r>
              <a:rPr lang="en-US" sz="19900" b="1" dirty="0">
                <a:ln w="38100">
                  <a:solidFill>
                    <a:schemeClr val="tx1"/>
                  </a:solidFill>
                </a:ln>
                <a:solidFill>
                  <a:schemeClr val="bg1"/>
                </a:solidFill>
              </a:rPr>
              <a:t>Victory</a:t>
            </a:r>
            <a:r>
              <a:rPr lang="en-US" sz="11500" b="1" dirty="0">
                <a:ln w="38100">
                  <a:solidFill>
                    <a:schemeClr val="tx1"/>
                  </a:solidFill>
                </a:ln>
                <a:solidFill>
                  <a:schemeClr val="bg1"/>
                </a:solidFill>
              </a:rPr>
              <a:t> </a:t>
            </a:r>
          </a:p>
          <a:p>
            <a:pPr algn="ctr"/>
            <a:r>
              <a:rPr lang="en-US" sz="11500" b="1" dirty="0">
                <a:ln w="38100">
                  <a:solidFill>
                    <a:schemeClr val="tx1"/>
                  </a:solidFill>
                </a:ln>
                <a:solidFill>
                  <a:schemeClr val="bg1"/>
                </a:solidFill>
              </a:rPr>
              <a:t>Of the Cross</a:t>
            </a:r>
          </a:p>
        </p:txBody>
      </p:sp>
    </p:spTree>
    <p:extLst>
      <p:ext uri="{BB962C8B-B14F-4D97-AF65-F5344CB8AC3E}">
        <p14:creationId xmlns:p14="http://schemas.microsoft.com/office/powerpoint/2010/main" val="3102837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41197-71F9-C913-1A2B-BBD400044B9D}"/>
              </a:ext>
            </a:extLst>
          </p:cNvPr>
          <p:cNvSpPr>
            <a:spLocks noGrp="1"/>
          </p:cNvSpPr>
          <p:nvPr>
            <p:ph type="title"/>
          </p:nvPr>
        </p:nvSpPr>
        <p:spPr/>
        <p:txBody>
          <a:bodyPr>
            <a:normAutofit fontScale="90000"/>
          </a:bodyPr>
          <a:lstStyle/>
          <a:p>
            <a:pPr algn="ctr"/>
            <a:r>
              <a:rPr lang="en-US" sz="8000" b="1" dirty="0"/>
              <a:t>Greatest Event in History</a:t>
            </a:r>
          </a:p>
        </p:txBody>
      </p:sp>
      <p:sp>
        <p:nvSpPr>
          <p:cNvPr id="3" name="Content Placeholder 2">
            <a:extLst>
              <a:ext uri="{FF2B5EF4-FFF2-40B4-BE49-F238E27FC236}">
                <a16:creationId xmlns:a16="http://schemas.microsoft.com/office/drawing/2014/main" id="{D14325CC-AC6E-2A7A-A1A6-BDD72CF9B09D}"/>
              </a:ext>
            </a:extLst>
          </p:cNvPr>
          <p:cNvSpPr>
            <a:spLocks noGrp="1"/>
          </p:cNvSpPr>
          <p:nvPr>
            <p:ph idx="1"/>
          </p:nvPr>
        </p:nvSpPr>
        <p:spPr/>
        <p:txBody>
          <a:bodyPr>
            <a:normAutofit/>
          </a:bodyPr>
          <a:lstStyle/>
          <a:p>
            <a:r>
              <a:rPr lang="en-US" sz="4000" b="1" dirty="0"/>
              <a:t>From Human standpoint, the cross was a complete failure.</a:t>
            </a:r>
          </a:p>
          <a:p>
            <a:r>
              <a:rPr lang="en-US" sz="4000" b="1" dirty="0"/>
              <a:t>From God’s standpoint, the cross is the greatest victory.</a:t>
            </a:r>
          </a:p>
          <a:p>
            <a:r>
              <a:rPr lang="en-US" sz="4000" b="1" dirty="0"/>
              <a:t>The cross opened the door for a lost world to be forgiven of sin and enter the gates of heaven.</a:t>
            </a:r>
          </a:p>
        </p:txBody>
      </p:sp>
    </p:spTree>
    <p:extLst>
      <p:ext uri="{BB962C8B-B14F-4D97-AF65-F5344CB8AC3E}">
        <p14:creationId xmlns:p14="http://schemas.microsoft.com/office/powerpoint/2010/main" val="227218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077D2-5B02-F4DA-3359-3B8B0414F3F6}"/>
              </a:ext>
            </a:extLst>
          </p:cNvPr>
          <p:cNvSpPr>
            <a:spLocks noGrp="1"/>
          </p:cNvSpPr>
          <p:nvPr>
            <p:ph type="title"/>
          </p:nvPr>
        </p:nvSpPr>
        <p:spPr/>
        <p:txBody>
          <a:bodyPr>
            <a:normAutofit fontScale="90000"/>
          </a:bodyPr>
          <a:lstStyle/>
          <a:p>
            <a:pPr algn="ctr"/>
            <a:r>
              <a:rPr lang="en-US" sz="8000" b="1" dirty="0"/>
              <a:t>It Was From the Beginning</a:t>
            </a:r>
          </a:p>
        </p:txBody>
      </p:sp>
      <p:sp>
        <p:nvSpPr>
          <p:cNvPr id="3" name="Content Placeholder 2">
            <a:extLst>
              <a:ext uri="{FF2B5EF4-FFF2-40B4-BE49-F238E27FC236}">
                <a16:creationId xmlns:a16="http://schemas.microsoft.com/office/drawing/2014/main" id="{10DEAD3D-E294-5D14-5ED1-60D47EA86F7E}"/>
              </a:ext>
            </a:extLst>
          </p:cNvPr>
          <p:cNvSpPr>
            <a:spLocks noGrp="1"/>
          </p:cNvSpPr>
          <p:nvPr>
            <p:ph idx="1"/>
          </p:nvPr>
        </p:nvSpPr>
        <p:spPr/>
        <p:txBody>
          <a:bodyPr/>
          <a:lstStyle/>
          <a:p>
            <a:r>
              <a:rPr lang="en-US" sz="4000" b="1" dirty="0"/>
              <a:t>Ephesians 3:10-11 (NASB)</a:t>
            </a:r>
          </a:p>
          <a:p>
            <a:r>
              <a:rPr lang="en-US" sz="4000" b="1" baseline="30000" dirty="0"/>
              <a:t>10 </a:t>
            </a:r>
            <a:r>
              <a:rPr lang="en-US" sz="4000" dirty="0"/>
              <a:t>so that the multifaceted wisdom of God might now be made known through the church to the rulers and the authorities in the heavenly </a:t>
            </a:r>
            <a:r>
              <a:rPr lang="en-US" sz="4000" i="1" dirty="0"/>
              <a:t>places</a:t>
            </a:r>
            <a:r>
              <a:rPr lang="en-US" sz="4000" dirty="0"/>
              <a:t>. </a:t>
            </a:r>
            <a:r>
              <a:rPr lang="en-US" sz="4000" b="1" baseline="30000" dirty="0"/>
              <a:t>11 </a:t>
            </a:r>
            <a:r>
              <a:rPr lang="en-US" sz="4000" i="1" dirty="0"/>
              <a:t>This was</a:t>
            </a:r>
            <a:r>
              <a:rPr lang="en-US" sz="4000" dirty="0"/>
              <a:t> in accordance with the </a:t>
            </a:r>
            <a:r>
              <a:rPr lang="en-US" sz="4000" b="1" u="sng" dirty="0">
                <a:solidFill>
                  <a:srgbClr val="0070C0"/>
                </a:solidFill>
              </a:rPr>
              <a:t>eternal purpose</a:t>
            </a:r>
            <a:r>
              <a:rPr lang="en-US" sz="4000" dirty="0"/>
              <a:t> which He carried out in Christ Jesus our Lord,</a:t>
            </a:r>
          </a:p>
          <a:p>
            <a:endParaRPr lang="en-US" dirty="0"/>
          </a:p>
        </p:txBody>
      </p:sp>
    </p:spTree>
    <p:extLst>
      <p:ext uri="{BB962C8B-B14F-4D97-AF65-F5344CB8AC3E}">
        <p14:creationId xmlns:p14="http://schemas.microsoft.com/office/powerpoint/2010/main" val="4681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46BE4-3C6E-9C74-90C7-E53826473404}"/>
              </a:ext>
            </a:extLst>
          </p:cNvPr>
          <p:cNvSpPr>
            <a:spLocks noGrp="1"/>
          </p:cNvSpPr>
          <p:nvPr>
            <p:ph type="title"/>
          </p:nvPr>
        </p:nvSpPr>
        <p:spPr/>
        <p:txBody>
          <a:bodyPr>
            <a:normAutofit/>
          </a:bodyPr>
          <a:lstStyle/>
          <a:p>
            <a:pPr algn="ctr"/>
            <a:r>
              <a:rPr lang="en-US" sz="8000" b="1" dirty="0"/>
              <a:t>Only Hope</a:t>
            </a:r>
          </a:p>
        </p:txBody>
      </p:sp>
      <p:sp>
        <p:nvSpPr>
          <p:cNvPr id="3" name="Content Placeholder 2">
            <a:extLst>
              <a:ext uri="{FF2B5EF4-FFF2-40B4-BE49-F238E27FC236}">
                <a16:creationId xmlns:a16="http://schemas.microsoft.com/office/drawing/2014/main" id="{3FB8AF95-CD26-A702-2851-E061DDD528C7}"/>
              </a:ext>
            </a:extLst>
          </p:cNvPr>
          <p:cNvSpPr>
            <a:spLocks noGrp="1"/>
          </p:cNvSpPr>
          <p:nvPr>
            <p:ph idx="1"/>
          </p:nvPr>
        </p:nvSpPr>
        <p:spPr/>
        <p:txBody>
          <a:bodyPr>
            <a:normAutofit lnSpcReduction="10000"/>
          </a:bodyPr>
          <a:lstStyle/>
          <a:p>
            <a:r>
              <a:rPr lang="en-US" sz="4400" b="1" dirty="0"/>
              <a:t>1 Corinthians 15:3-4 (NASB)</a:t>
            </a:r>
          </a:p>
          <a:p>
            <a:r>
              <a:rPr lang="en-US" sz="4400" b="1" baseline="30000" dirty="0"/>
              <a:t>3 </a:t>
            </a:r>
            <a:r>
              <a:rPr lang="en-US" sz="4400" dirty="0"/>
              <a:t>For I handed down to you as of first importance what I also received, that </a:t>
            </a:r>
            <a:r>
              <a:rPr lang="en-US" sz="4400" b="1" u="sng" dirty="0">
                <a:solidFill>
                  <a:srgbClr val="0070C0"/>
                </a:solidFill>
              </a:rPr>
              <a:t>Christ died for our sins </a:t>
            </a:r>
            <a:r>
              <a:rPr lang="en-US" sz="4400" dirty="0"/>
              <a:t>according to the Scriptures, </a:t>
            </a:r>
            <a:r>
              <a:rPr lang="en-US" sz="4400" b="1" baseline="30000" dirty="0"/>
              <a:t>4 </a:t>
            </a:r>
            <a:r>
              <a:rPr lang="en-US" sz="4400" dirty="0"/>
              <a:t>and that He was buried, and that He was raised on the third day according to the Scriptures,</a:t>
            </a:r>
          </a:p>
          <a:p>
            <a:endParaRPr lang="en-US" dirty="0"/>
          </a:p>
        </p:txBody>
      </p:sp>
    </p:spTree>
    <p:extLst>
      <p:ext uri="{BB962C8B-B14F-4D97-AF65-F5344CB8AC3E}">
        <p14:creationId xmlns:p14="http://schemas.microsoft.com/office/powerpoint/2010/main" val="383192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AC4C-1B8B-CD47-BA94-DF636B59149D}"/>
              </a:ext>
            </a:extLst>
          </p:cNvPr>
          <p:cNvSpPr>
            <a:spLocks noGrp="1"/>
          </p:cNvSpPr>
          <p:nvPr>
            <p:ph type="title"/>
          </p:nvPr>
        </p:nvSpPr>
        <p:spPr/>
        <p:txBody>
          <a:bodyPr>
            <a:normAutofit/>
          </a:bodyPr>
          <a:lstStyle/>
          <a:p>
            <a:pPr algn="ctr"/>
            <a:r>
              <a:rPr lang="en-US" sz="8000" b="1" dirty="0"/>
              <a:t>We Were Dead</a:t>
            </a:r>
          </a:p>
        </p:txBody>
      </p:sp>
      <p:sp>
        <p:nvSpPr>
          <p:cNvPr id="3" name="Content Placeholder 2">
            <a:extLst>
              <a:ext uri="{FF2B5EF4-FFF2-40B4-BE49-F238E27FC236}">
                <a16:creationId xmlns:a16="http://schemas.microsoft.com/office/drawing/2014/main" id="{DDAD8916-4FE3-FFAC-3510-17FBAC04F343}"/>
              </a:ext>
            </a:extLst>
          </p:cNvPr>
          <p:cNvSpPr>
            <a:spLocks noGrp="1"/>
          </p:cNvSpPr>
          <p:nvPr>
            <p:ph idx="1"/>
          </p:nvPr>
        </p:nvSpPr>
        <p:spPr/>
        <p:txBody>
          <a:bodyPr>
            <a:normAutofit/>
          </a:bodyPr>
          <a:lstStyle/>
          <a:p>
            <a:r>
              <a:rPr lang="en-US" sz="5400" b="1" dirty="0"/>
              <a:t>Ephesians 2:1 (NASB)</a:t>
            </a:r>
          </a:p>
          <a:p>
            <a:r>
              <a:rPr lang="en-US" sz="5400" b="1" dirty="0"/>
              <a:t>2 </a:t>
            </a:r>
            <a:r>
              <a:rPr lang="en-US" sz="5400" dirty="0"/>
              <a:t>And </a:t>
            </a:r>
            <a:r>
              <a:rPr lang="en-US" sz="5400" b="1" u="sng" dirty="0">
                <a:solidFill>
                  <a:srgbClr val="0070C0"/>
                </a:solidFill>
              </a:rPr>
              <a:t>you were dead </a:t>
            </a:r>
            <a:r>
              <a:rPr lang="en-US" sz="5400" dirty="0"/>
              <a:t>in your offenses and sins, </a:t>
            </a:r>
          </a:p>
        </p:txBody>
      </p:sp>
    </p:spTree>
    <p:extLst>
      <p:ext uri="{BB962C8B-B14F-4D97-AF65-F5344CB8AC3E}">
        <p14:creationId xmlns:p14="http://schemas.microsoft.com/office/powerpoint/2010/main" val="8870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01C97-1B58-CACE-09F9-67DE12A15BF1}"/>
              </a:ext>
            </a:extLst>
          </p:cNvPr>
          <p:cNvSpPr>
            <a:spLocks noGrp="1"/>
          </p:cNvSpPr>
          <p:nvPr>
            <p:ph type="title"/>
          </p:nvPr>
        </p:nvSpPr>
        <p:spPr/>
        <p:txBody>
          <a:bodyPr>
            <a:normAutofit/>
          </a:bodyPr>
          <a:lstStyle/>
          <a:p>
            <a:pPr algn="ctr"/>
            <a:r>
              <a:rPr lang="en-US" sz="8000" b="1" dirty="0"/>
              <a:t>We Were Separated</a:t>
            </a:r>
          </a:p>
        </p:txBody>
      </p:sp>
      <p:sp>
        <p:nvSpPr>
          <p:cNvPr id="3" name="Content Placeholder 2">
            <a:extLst>
              <a:ext uri="{FF2B5EF4-FFF2-40B4-BE49-F238E27FC236}">
                <a16:creationId xmlns:a16="http://schemas.microsoft.com/office/drawing/2014/main" id="{F48C36A8-260F-D3C3-28EE-5D20EC55EB21}"/>
              </a:ext>
            </a:extLst>
          </p:cNvPr>
          <p:cNvSpPr>
            <a:spLocks noGrp="1"/>
          </p:cNvSpPr>
          <p:nvPr>
            <p:ph idx="1"/>
          </p:nvPr>
        </p:nvSpPr>
        <p:spPr/>
        <p:txBody>
          <a:bodyPr>
            <a:normAutofit lnSpcReduction="10000"/>
          </a:bodyPr>
          <a:lstStyle/>
          <a:p>
            <a:r>
              <a:rPr lang="en-US" sz="5400" b="1" dirty="0"/>
              <a:t>Isaiah 59:2 (NASB)</a:t>
            </a:r>
          </a:p>
          <a:p>
            <a:r>
              <a:rPr lang="en-US" sz="5400" b="1" baseline="30000" dirty="0"/>
              <a:t>2 </a:t>
            </a:r>
            <a:r>
              <a:rPr lang="en-US" sz="5400" dirty="0"/>
              <a:t>But your </a:t>
            </a:r>
            <a:r>
              <a:rPr lang="en-US" sz="5400" b="1" u="sng" dirty="0">
                <a:solidFill>
                  <a:srgbClr val="0070C0"/>
                </a:solidFill>
              </a:rPr>
              <a:t>wrongdoings have caused a separation </a:t>
            </a:r>
            <a:r>
              <a:rPr lang="en-US" sz="5400" dirty="0"/>
              <a:t>between you and your God, And your sins have hidden </a:t>
            </a:r>
            <a:r>
              <a:rPr lang="en-US" sz="5400" i="1" dirty="0"/>
              <a:t>His</a:t>
            </a:r>
            <a:r>
              <a:rPr lang="en-US" sz="5400" dirty="0"/>
              <a:t> face from you so that He does not hear.</a:t>
            </a:r>
          </a:p>
          <a:p>
            <a:endParaRPr lang="en-US" dirty="0"/>
          </a:p>
        </p:txBody>
      </p:sp>
    </p:spTree>
    <p:extLst>
      <p:ext uri="{BB962C8B-B14F-4D97-AF65-F5344CB8AC3E}">
        <p14:creationId xmlns:p14="http://schemas.microsoft.com/office/powerpoint/2010/main" val="2303484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636</Words>
  <Application>Microsoft Office PowerPoint</Application>
  <PresentationFormat>Widescreen</PresentationFormat>
  <Paragraphs>39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Office Theme</vt:lpstr>
      <vt:lpstr>PowerPoint Presentation</vt:lpstr>
      <vt:lpstr>Ephesians 2:1-3</vt:lpstr>
      <vt:lpstr>Ephesians 2:1-3</vt:lpstr>
      <vt:lpstr>PowerPoint Presentation</vt:lpstr>
      <vt:lpstr>Greatest Event in History</vt:lpstr>
      <vt:lpstr>It Was From the Beginning</vt:lpstr>
      <vt:lpstr>Only Hope</vt:lpstr>
      <vt:lpstr>We Were Dead</vt:lpstr>
      <vt:lpstr>We Were Separated</vt:lpstr>
      <vt:lpstr>No Spiritual Life</vt:lpstr>
      <vt:lpstr>Events of that Day</vt:lpstr>
      <vt:lpstr>Events of that Day</vt:lpstr>
      <vt:lpstr>Events of that Day</vt:lpstr>
      <vt:lpstr>Events of that Day</vt:lpstr>
      <vt:lpstr>Events of that Day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Steven Breedlove</cp:lastModifiedBy>
  <cp:revision>1</cp:revision>
  <dcterms:created xsi:type="dcterms:W3CDTF">2025-09-23T14:01:15Z</dcterms:created>
  <dcterms:modified xsi:type="dcterms:W3CDTF">2025-09-23T14:48:19Z</dcterms:modified>
</cp:coreProperties>
</file>